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6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4A45-7B19-4BE1-B167-1E9EF1CE6544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8B4E8-E71B-450C-ABD8-A4F91DC2F5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4A45-7B19-4BE1-B167-1E9EF1CE6544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8B4E8-E71B-450C-ABD8-A4F91DC2F5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4A45-7B19-4BE1-B167-1E9EF1CE6544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8B4E8-E71B-450C-ABD8-A4F91DC2F5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4A45-7B19-4BE1-B167-1E9EF1CE6544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8B4E8-E71B-450C-ABD8-A4F91DC2F5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4A45-7B19-4BE1-B167-1E9EF1CE6544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8B4E8-E71B-450C-ABD8-A4F91DC2F5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4A45-7B19-4BE1-B167-1E9EF1CE6544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8B4E8-E71B-450C-ABD8-A4F91DC2F5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4A45-7B19-4BE1-B167-1E9EF1CE6544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8B4E8-E71B-450C-ABD8-A4F91DC2F5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4A45-7B19-4BE1-B167-1E9EF1CE6544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8B4E8-E71B-450C-ABD8-A4F91DC2F5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4A45-7B19-4BE1-B167-1E9EF1CE6544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8B4E8-E71B-450C-ABD8-A4F91DC2F5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4A45-7B19-4BE1-B167-1E9EF1CE6544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8B4E8-E71B-450C-ABD8-A4F91DC2F5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4A45-7B19-4BE1-B167-1E9EF1CE6544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8B4E8-E71B-450C-ABD8-A4F91DC2F5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04A45-7B19-4BE1-B167-1E9EF1CE6544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8B4E8-E71B-450C-ABD8-A4F91DC2F5B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anya\Desktop\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2860"/>
            <a:ext cx="9113722" cy="688086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71600" y="476672"/>
            <a:ext cx="727280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i="1" dirty="0"/>
              <a:t>Контрольно-оценочная деятельность </a:t>
            </a:r>
            <a:endParaRPr lang="ru-RU" sz="6000" b="1" i="1" dirty="0" smtClean="0"/>
          </a:p>
          <a:p>
            <a:pPr algn="ctr"/>
            <a:r>
              <a:rPr lang="ru-RU" sz="6000" b="1" i="1" dirty="0" smtClean="0"/>
              <a:t>на </a:t>
            </a:r>
          </a:p>
          <a:p>
            <a:pPr algn="ctr"/>
            <a:r>
              <a:rPr lang="ru-RU" sz="6000" b="1" i="1" dirty="0" smtClean="0"/>
              <a:t>уроках </a:t>
            </a:r>
            <a:r>
              <a:rPr lang="ru-RU" sz="6000" b="1" i="1" dirty="0"/>
              <a:t>биологии</a:t>
            </a:r>
            <a:endParaRPr lang="ru-RU" sz="60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anya\Desktop\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2860"/>
            <a:ext cx="9113722" cy="688086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39552" y="548680"/>
            <a:ext cx="828092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/>
              <a:t>Что здесь лишнее? Дайте по 2  разных ответа.</a:t>
            </a:r>
          </a:p>
          <a:p>
            <a:pPr algn="ctr"/>
            <a:r>
              <a:rPr lang="ru-RU" sz="2800" b="1" i="1" dirty="0"/>
              <a:t>Ответы обоснуйте</a:t>
            </a:r>
            <a:r>
              <a:rPr lang="ru-RU" sz="2800" b="1" i="1" dirty="0" smtClean="0"/>
              <a:t>.</a:t>
            </a:r>
          </a:p>
          <a:p>
            <a:pPr algn="ctr"/>
            <a:endParaRPr lang="ru-RU" sz="2800" b="1" i="1" dirty="0"/>
          </a:p>
          <a:p>
            <a:pPr lvl="0">
              <a:buFont typeface="Arial" pitchFamily="34" charset="0"/>
              <a:buChar char="•"/>
            </a:pPr>
            <a:r>
              <a:rPr lang="ru-RU" sz="3200" dirty="0"/>
              <a:t>печёночный сосальщик, свиной цепень, медицинская пиявка, белая </a:t>
            </a:r>
            <a:r>
              <a:rPr lang="ru-RU" sz="3200" dirty="0" err="1"/>
              <a:t>планария</a:t>
            </a:r>
            <a:endParaRPr lang="ru-RU" sz="3200" dirty="0"/>
          </a:p>
          <a:p>
            <a:pPr lvl="0">
              <a:buFont typeface="Arial" pitchFamily="34" charset="0"/>
              <a:buChar char="•"/>
            </a:pPr>
            <a:r>
              <a:rPr lang="ru-RU" sz="3200" dirty="0"/>
              <a:t>человеческая аскарида, свиной цепень, медицинская пиявка, </a:t>
            </a:r>
            <a:r>
              <a:rPr lang="ru-RU" sz="3200" dirty="0" err="1"/>
              <a:t>нереис</a:t>
            </a:r>
            <a:endParaRPr lang="ru-RU" sz="3200" dirty="0"/>
          </a:p>
          <a:p>
            <a:pPr lvl="0">
              <a:buFont typeface="Arial" pitchFamily="34" charset="0"/>
              <a:buChar char="•"/>
            </a:pPr>
            <a:r>
              <a:rPr lang="ru-RU" sz="3200" dirty="0"/>
              <a:t>пескожил, белая </a:t>
            </a:r>
            <a:r>
              <a:rPr lang="ru-RU" sz="3200" dirty="0" err="1"/>
              <a:t>планария</a:t>
            </a:r>
            <a:r>
              <a:rPr lang="ru-RU" sz="3200" dirty="0"/>
              <a:t>, ложноконская пиявка, дождевой червь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anya\Desktop\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2860"/>
            <a:ext cx="9113722" cy="6880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anya\Desktop\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2860"/>
            <a:ext cx="9113722" cy="688086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11560" y="620688"/>
            <a:ext cx="7848872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i="1" dirty="0" smtClean="0"/>
              <a:t>основные </a:t>
            </a:r>
            <a:r>
              <a:rPr lang="ru-RU" sz="6000" b="1" i="1" dirty="0"/>
              <a:t>этапы:</a:t>
            </a:r>
          </a:p>
          <a:p>
            <a:pPr lvl="0">
              <a:buFont typeface="Arial" pitchFamily="34" charset="0"/>
              <a:buChar char="•"/>
            </a:pPr>
            <a:r>
              <a:rPr lang="ru-RU" sz="4000" dirty="0"/>
              <a:t>Постановка цели</a:t>
            </a:r>
          </a:p>
          <a:p>
            <a:pPr lvl="0">
              <a:buFont typeface="Arial" pitchFamily="34" charset="0"/>
              <a:buChar char="•"/>
            </a:pPr>
            <a:r>
              <a:rPr lang="ru-RU" sz="4000" dirty="0"/>
              <a:t>Выработка критериев</a:t>
            </a:r>
          </a:p>
          <a:p>
            <a:pPr lvl="0">
              <a:buFont typeface="Arial" pitchFamily="34" charset="0"/>
              <a:buChar char="•"/>
            </a:pPr>
            <a:r>
              <a:rPr lang="ru-RU" sz="4000" dirty="0"/>
              <a:t>Организация учебной деятельности</a:t>
            </a:r>
          </a:p>
          <a:p>
            <a:pPr lvl="0">
              <a:buFont typeface="Arial" pitchFamily="34" charset="0"/>
              <a:buChar char="•"/>
            </a:pPr>
            <a:r>
              <a:rPr lang="ru-RU" sz="4000" dirty="0"/>
              <a:t>Оценка</a:t>
            </a:r>
          </a:p>
          <a:p>
            <a:pPr lvl="0">
              <a:buFont typeface="Arial" pitchFamily="34" charset="0"/>
              <a:buChar char="•"/>
            </a:pPr>
            <a:r>
              <a:rPr lang="ru-RU" sz="4000" dirty="0"/>
              <a:t>Отметка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anya\Desktop\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2860"/>
            <a:ext cx="9113722" cy="688086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79512" y="260648"/>
            <a:ext cx="878497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/>
              <a:t>На </a:t>
            </a:r>
            <a:r>
              <a:rPr lang="en-US" sz="3600" b="1" i="1" dirty="0" smtClean="0"/>
              <a:t>I</a:t>
            </a:r>
            <a:r>
              <a:rPr lang="ru-RU" sz="3600" b="1" i="1" dirty="0" smtClean="0"/>
              <a:t> этапе</a:t>
            </a:r>
          </a:p>
          <a:p>
            <a:pPr algn="ctr"/>
            <a:r>
              <a:rPr lang="ru-RU" sz="2400" dirty="0"/>
              <a:t>зачем я этому учу? Что мои ученики уже знают по этой теме? Куда направляемся и чего хотим достигнуть?</a:t>
            </a:r>
            <a:r>
              <a:rPr lang="ru-RU" sz="5400" dirty="0"/>
              <a:t> </a:t>
            </a:r>
            <a:endParaRPr lang="ru-RU" sz="5400" dirty="0" smtClean="0"/>
          </a:p>
          <a:p>
            <a:pPr algn="ctr"/>
            <a:r>
              <a:rPr lang="en-US" sz="5400" b="1" i="1" dirty="0" smtClean="0"/>
              <a:t> </a:t>
            </a:r>
            <a:endParaRPr lang="ru-RU" sz="5400" b="1" i="1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95536" y="2060849"/>
          <a:ext cx="8496944" cy="4826469"/>
        </p:xfrm>
        <a:graphic>
          <a:graphicData uri="http://schemas.openxmlformats.org/drawingml/2006/table">
            <a:tbl>
              <a:tblPr/>
              <a:tblGrid>
                <a:gridCol w="4287449"/>
                <a:gridCol w="4209495"/>
              </a:tblGrid>
              <a:tr h="3402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latin typeface="Times New Roman"/>
                          <a:ea typeface="Times New Roman"/>
                          <a:cs typeface="Times New Roman"/>
                        </a:rPr>
                        <a:t>Цели урока (результаты)</a:t>
                      </a:r>
                      <a:endParaRPr lang="ru-RU" sz="2000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>
                          <a:latin typeface="Times New Roman"/>
                          <a:ea typeface="Times New Roman"/>
                          <a:cs typeface="Times New Roman"/>
                        </a:rPr>
                        <a:t>Цель ученика (результат)</a:t>
                      </a:r>
                      <a:endParaRPr lang="ru-RU" sz="200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568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После урока учащиеся будут:</a:t>
                      </a:r>
                      <a:endParaRPr lang="ru-RU" sz="2000" dirty="0">
                        <a:latin typeface="Wingdings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Знать об особенностях строения бактерий, их роли в природе и жизни человека.</a:t>
                      </a:r>
                      <a:endParaRPr lang="ru-RU" sz="2000" dirty="0">
                        <a:latin typeface="Wingdings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Уметь распознавать   представителей разных групп организмов.</a:t>
                      </a:r>
                      <a:endParaRPr lang="ru-RU" sz="2000" dirty="0">
                        <a:latin typeface="Wingdings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Знать характерные признаки бактерий, их отличие от других организмов.</a:t>
                      </a:r>
                      <a:endParaRPr lang="ru-RU" sz="2000" dirty="0">
                        <a:latin typeface="Wingdings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Уметь раскрывать особенности строения, питания и распространения бактерий в природе.</a:t>
                      </a:r>
                      <a:endParaRPr lang="ru-RU" sz="2000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После урока я буду знать как устроены, где живут и для чего нужны бактерии.</a:t>
                      </a:r>
                      <a:endParaRPr lang="ru-RU" sz="2000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anya\Desktop\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2860"/>
            <a:ext cx="9113722" cy="688086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95536" y="188640"/>
            <a:ext cx="8496944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/>
              <a:t> </a:t>
            </a:r>
            <a:r>
              <a:rPr lang="ru-RU" sz="3200" b="1" i="1" dirty="0" smtClean="0"/>
              <a:t>приемы предварительного</a:t>
            </a:r>
            <a:r>
              <a:rPr lang="ru-RU" sz="3200" b="1" i="1" dirty="0"/>
              <a:t> контроля </a:t>
            </a:r>
            <a:r>
              <a:rPr lang="ru-RU" sz="3200" b="1" i="1" dirty="0" smtClean="0"/>
              <a:t>:</a:t>
            </a:r>
          </a:p>
          <a:p>
            <a:r>
              <a:rPr lang="ru-RU" sz="2600" dirty="0" smtClean="0"/>
              <a:t>- «Мозговой штурм» (Что вы уж знаете по данной теме?)</a:t>
            </a:r>
          </a:p>
          <a:p>
            <a:r>
              <a:rPr lang="ru-RU" sz="2600" dirty="0" smtClean="0"/>
              <a:t>- «Белые пятна» (включает в себя серию вопросов в зависимости от ситуации на уроке: Что бы вы хотели узнать по данной теме? Сможете ли вы выполнить задание? С какими трудностями вы можете столкнуться? В чем именно заключается трудность? и др.)</a:t>
            </a:r>
          </a:p>
          <a:p>
            <a:r>
              <a:rPr lang="ru-RU" sz="2600" dirty="0" smtClean="0"/>
              <a:t>- «Маршрутный лист» (Составьте план работы. Какие вопросы необходимо рассмотреть? С чего лучше начать и почему? Что для этого необходимо «взять с собой в дорогу»? и др.)</a:t>
            </a:r>
          </a:p>
          <a:p>
            <a:r>
              <a:rPr lang="ru-RU" sz="2600" dirty="0" smtClean="0"/>
              <a:t>- «Ошибкам – нет!» (На что обратить внимание? Какого рода ошибки я могу допустить? Нужна ли мне помощь и какая? и т.д.)</a:t>
            </a:r>
            <a:endParaRPr lang="ru-RU" sz="2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anya\Desktop\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278" y="0"/>
            <a:ext cx="9113722" cy="688086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67544" y="620688"/>
            <a:ext cx="7992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/>
              <a:t>Процессуальный контроль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7584" y="1556792"/>
            <a:ext cx="79208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6 класс </a:t>
            </a:r>
            <a:r>
              <a:rPr lang="ru-RU" sz="3200" dirty="0"/>
              <a:t>«Строение цветка» </a:t>
            </a:r>
            <a:endParaRPr lang="ru-RU" sz="3200" dirty="0" smtClean="0"/>
          </a:p>
          <a:p>
            <a:pPr algn="ctr"/>
            <a:r>
              <a:rPr lang="ru-RU" sz="3200" dirty="0" smtClean="0"/>
              <a:t>задание</a:t>
            </a:r>
            <a:r>
              <a:rPr lang="ru-RU" sz="3200" dirty="0"/>
              <a:t>: «Используя предложенный текст, подпишите на рисунке части цветка». </a:t>
            </a:r>
            <a:endParaRPr lang="ru-RU" sz="3200" dirty="0" smtClean="0"/>
          </a:p>
          <a:p>
            <a:endParaRPr lang="ru-RU" sz="3200" dirty="0"/>
          </a:p>
          <a:p>
            <a:pPr algn="ctr"/>
            <a:r>
              <a:rPr lang="ru-RU" sz="3200" dirty="0" smtClean="0"/>
              <a:t>После чего сверяются  свои работу с эталоном и заносятся  заработанные баллы в оценочный лист</a:t>
            </a:r>
            <a:endParaRPr lang="ru-RU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anya\Desktop\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2860"/>
            <a:ext cx="9113722" cy="688086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11560" y="620688"/>
            <a:ext cx="799288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Тема урока  </a:t>
            </a:r>
            <a:r>
              <a:rPr lang="ru-RU" sz="2400" b="1" i="1" dirty="0"/>
              <a:t>в 6 классе «Рост и развитие растений</a:t>
            </a:r>
            <a:r>
              <a:rPr lang="ru-RU" sz="2400" b="1" i="1" dirty="0" smtClean="0"/>
              <a:t>»</a:t>
            </a:r>
          </a:p>
          <a:p>
            <a:endParaRPr lang="ru-RU" dirty="0"/>
          </a:p>
          <a:p>
            <a:r>
              <a:rPr lang="ru-RU" dirty="0" smtClean="0"/>
              <a:t> </a:t>
            </a:r>
            <a:r>
              <a:rPr lang="ru-RU" sz="2400" dirty="0"/>
              <a:t>класс получает  задание: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/>
              <a:t>Каждый участник группы выбирает свою тему;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/>
              <a:t>Соберитесь в новые группы по выбранным темам;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/>
              <a:t>Прочитайте текст и перескажите его друг другу;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/>
              <a:t>Вернитесь в свои группы, поделитесь знаниями со своей группой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/>
              <a:t>Оцените работу друг друга по следующим критериям:</a:t>
            </a:r>
          </a:p>
          <a:p>
            <a:pPr lvl="0" algn="ctr">
              <a:buFont typeface="Arial" pitchFamily="34" charset="0"/>
              <a:buChar char="•"/>
            </a:pPr>
            <a:r>
              <a:rPr lang="ru-RU" sz="2400" dirty="0"/>
              <a:t>Доступность изложения </a:t>
            </a:r>
          </a:p>
          <a:p>
            <a:pPr lvl="0" algn="ctr">
              <a:buFont typeface="Arial" pitchFamily="34" charset="0"/>
              <a:buChar char="•"/>
            </a:pPr>
            <a:r>
              <a:rPr lang="ru-RU" sz="2400" dirty="0"/>
              <a:t>Грамотность (отсутствие ошибок)</a:t>
            </a:r>
          </a:p>
          <a:p>
            <a:pPr lvl="0" algn="ctr">
              <a:buFont typeface="Arial" pitchFamily="34" charset="0"/>
              <a:buChar char="•"/>
            </a:pPr>
            <a:r>
              <a:rPr lang="ru-RU" sz="2400" dirty="0"/>
              <a:t>Четкость, хорошая речь</a:t>
            </a:r>
          </a:p>
          <a:p>
            <a:pPr lvl="0" algn="ctr">
              <a:buFont typeface="Arial" pitchFamily="34" charset="0"/>
              <a:buChar char="•"/>
            </a:pPr>
            <a:r>
              <a:rPr lang="ru-RU" sz="2400" dirty="0"/>
              <a:t>Полный объем</a:t>
            </a:r>
          </a:p>
          <a:p>
            <a:pPr lvl="0" algn="ctr">
              <a:buFont typeface="Arial" pitchFamily="34" charset="0"/>
              <a:buChar char="•"/>
            </a:pPr>
            <a:r>
              <a:rPr lang="ru-RU" sz="2400" dirty="0"/>
              <a:t>Понимание излагаемого  материала</a:t>
            </a:r>
          </a:p>
          <a:p>
            <a:r>
              <a:rPr lang="ru-RU" sz="2400" i="1" dirty="0"/>
              <a:t>(Пример: Иванова 1+1+0+0+1=3 балла)</a:t>
            </a: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anya\Desktop\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2860"/>
            <a:ext cx="9113722" cy="688086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95536" y="188640"/>
            <a:ext cx="8568952" cy="7509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/>
              <a:t>карточка самооценки при </a:t>
            </a:r>
            <a:r>
              <a:rPr lang="ru-RU" sz="2800" b="1" i="1" dirty="0"/>
              <a:t>изучении темы «Царство грибов</a:t>
            </a:r>
            <a:r>
              <a:rPr lang="ru-RU" sz="2800" b="1" i="1" dirty="0" smtClean="0"/>
              <a:t>»</a:t>
            </a:r>
            <a:r>
              <a:rPr lang="ru-RU" sz="2400" b="1" dirty="0" smtClean="0"/>
              <a:t>                                                       </a:t>
            </a:r>
          </a:p>
          <a:p>
            <a:r>
              <a:rPr lang="ru-RU" sz="2400" b="1" dirty="0"/>
              <a:t> </a:t>
            </a:r>
            <a:r>
              <a:rPr lang="ru-RU" sz="2400" b="1" dirty="0" smtClean="0"/>
              <a:t>                                                                            Самооценка «+»/«-»</a:t>
            </a:r>
            <a:endParaRPr lang="ru-RU" sz="2400" dirty="0"/>
          </a:p>
          <a:p>
            <a:r>
              <a:rPr lang="ru-RU" sz="2400" b="1" dirty="0"/>
              <a:t>Планируемые </a:t>
            </a:r>
            <a:r>
              <a:rPr lang="ru-RU" sz="2400" b="1" dirty="0" smtClean="0"/>
              <a:t>результаты           В начале урока   В конце урока</a:t>
            </a:r>
            <a:endParaRPr lang="ru-RU" sz="2400" dirty="0" smtClean="0"/>
          </a:p>
          <a:p>
            <a:r>
              <a:rPr lang="ru-RU" sz="2400" dirty="0" smtClean="0"/>
              <a:t> </a:t>
            </a:r>
            <a:endParaRPr lang="ru-RU" sz="2400" dirty="0"/>
          </a:p>
          <a:p>
            <a:r>
              <a:rPr lang="ru-RU" sz="2400" b="1" u="sng" dirty="0" smtClean="0"/>
              <a:t>Знаю</a:t>
            </a:r>
            <a:r>
              <a:rPr lang="ru-RU" sz="2400" b="1" u="sng" dirty="0"/>
              <a:t>:</a:t>
            </a:r>
          </a:p>
          <a:p>
            <a:r>
              <a:rPr lang="ru-RU" sz="2400" dirty="0"/>
              <a:t>Особенности внешнего строения грибов</a:t>
            </a:r>
            <a:r>
              <a:rPr lang="ru-RU" sz="2400" dirty="0" smtClean="0"/>
              <a:t>;</a:t>
            </a:r>
            <a:endParaRPr lang="ru-RU" sz="2400" dirty="0"/>
          </a:p>
          <a:p>
            <a:r>
              <a:rPr lang="ru-RU" sz="2400" dirty="0"/>
              <a:t>Классификацию грибов: шляпочные, паразитические, плесневые грибы</a:t>
            </a:r>
            <a:r>
              <a:rPr lang="ru-RU" sz="2400" dirty="0" smtClean="0"/>
              <a:t>;</a:t>
            </a:r>
            <a:endParaRPr lang="ru-RU" sz="2400" dirty="0"/>
          </a:p>
          <a:p>
            <a:r>
              <a:rPr lang="ru-RU" sz="2400" dirty="0"/>
              <a:t>Тип питания грибов</a:t>
            </a:r>
            <a:r>
              <a:rPr lang="ru-RU" sz="2400" dirty="0" smtClean="0"/>
              <a:t>;</a:t>
            </a:r>
            <a:endParaRPr lang="ru-RU" sz="2400" dirty="0"/>
          </a:p>
          <a:p>
            <a:r>
              <a:rPr lang="ru-RU" sz="2400" dirty="0"/>
              <a:t>Тип размножения грибов</a:t>
            </a:r>
            <a:r>
              <a:rPr lang="ru-RU" sz="2400" dirty="0" smtClean="0"/>
              <a:t>;</a:t>
            </a:r>
            <a:endParaRPr lang="ru-RU" sz="2400" dirty="0"/>
          </a:p>
          <a:p>
            <a:r>
              <a:rPr lang="ru-RU" sz="2400" dirty="0"/>
              <a:t>Условия жизнедеятельности</a:t>
            </a:r>
            <a:r>
              <a:rPr lang="ru-RU" sz="2400" dirty="0" smtClean="0"/>
              <a:t>;</a:t>
            </a:r>
            <a:endParaRPr lang="ru-RU" sz="2400" dirty="0"/>
          </a:p>
          <a:p>
            <a:r>
              <a:rPr lang="ru-RU" sz="2400" b="1" u="sng" dirty="0"/>
              <a:t>Умею:</a:t>
            </a:r>
          </a:p>
          <a:p>
            <a:r>
              <a:rPr lang="ru-RU" sz="2400" dirty="0"/>
              <a:t>Различать изученные объекты на таблицах и муляжах</a:t>
            </a:r>
            <a:r>
              <a:rPr lang="ru-RU" sz="2400" dirty="0" smtClean="0"/>
              <a:t>;</a:t>
            </a:r>
            <a:endParaRPr lang="ru-RU" sz="2400" dirty="0"/>
          </a:p>
          <a:p>
            <a:r>
              <a:rPr lang="ru-RU" sz="2400" dirty="0"/>
              <a:t>Объяснять роль грибов в природе и жизни человека</a:t>
            </a:r>
            <a:r>
              <a:rPr lang="ru-RU" sz="2400" dirty="0" smtClean="0"/>
              <a:t>;</a:t>
            </a:r>
            <a:endParaRPr lang="ru-RU" sz="2400" dirty="0"/>
          </a:p>
          <a:p>
            <a:r>
              <a:rPr lang="ru-RU" sz="2400" dirty="0"/>
              <a:t>Использовать дополнительные источники информации для выполнения учебной задачи</a:t>
            </a:r>
          </a:p>
          <a:p>
            <a:r>
              <a:rPr lang="ru-RU" sz="2400" dirty="0"/>
              <a:t> </a:t>
            </a:r>
          </a:p>
          <a:p>
            <a:r>
              <a:rPr lang="ru-RU" sz="2400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anya\Desktop\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2860"/>
            <a:ext cx="9113722" cy="688086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251520" y="188640"/>
            <a:ext cx="8424936" cy="6955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/>
              <a:t>приемы </a:t>
            </a:r>
            <a:r>
              <a:rPr lang="ru-RU" sz="3200" b="1" i="1" dirty="0"/>
              <a:t>итогового контроля</a:t>
            </a:r>
            <a:r>
              <a:rPr lang="ru-RU" sz="3200" b="1" i="1" dirty="0" smtClean="0"/>
              <a:t> </a:t>
            </a:r>
          </a:p>
          <a:p>
            <a:r>
              <a:rPr lang="ru-RU" sz="2800" dirty="0" smtClean="0"/>
              <a:t>«</a:t>
            </a:r>
            <a:r>
              <a:rPr lang="ru-RU" sz="2800" dirty="0"/>
              <a:t>Горячий стул», </a:t>
            </a:r>
            <a:endParaRPr lang="ru-RU" sz="2800" dirty="0" smtClean="0"/>
          </a:p>
          <a:p>
            <a:r>
              <a:rPr lang="ru-RU" sz="2800" dirty="0" smtClean="0"/>
              <a:t>«</a:t>
            </a:r>
            <a:r>
              <a:rPr lang="ru-RU" sz="2800" dirty="0"/>
              <a:t>Незаконченные предложения</a:t>
            </a:r>
            <a:r>
              <a:rPr lang="ru-RU" sz="2800" dirty="0" smtClean="0"/>
              <a:t>»,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«Оценочные листы</a:t>
            </a:r>
            <a:r>
              <a:rPr lang="ru-RU" sz="2800" dirty="0" smtClean="0"/>
              <a:t>»</a:t>
            </a:r>
          </a:p>
          <a:p>
            <a:r>
              <a:rPr lang="ru-RU" sz="2800" dirty="0" smtClean="0"/>
              <a:t>«</a:t>
            </a:r>
            <a:r>
              <a:rPr lang="ru-RU" sz="2800" dirty="0"/>
              <a:t>Эссе</a:t>
            </a:r>
            <a:r>
              <a:rPr lang="ru-RU" sz="2800" dirty="0" smtClean="0"/>
              <a:t>»,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«Рецензия», </a:t>
            </a:r>
            <a:endParaRPr lang="ru-RU" sz="2800" dirty="0" smtClean="0"/>
          </a:p>
          <a:p>
            <a:r>
              <a:rPr lang="ru-RU" sz="2800" dirty="0" smtClean="0"/>
              <a:t>«</a:t>
            </a:r>
            <a:r>
              <a:rPr lang="ru-RU" sz="2800" dirty="0"/>
              <a:t>Составь рассказ по ключевым словам» и т.д</a:t>
            </a:r>
            <a:r>
              <a:rPr lang="ru-RU" sz="2800" dirty="0" smtClean="0"/>
              <a:t>.</a:t>
            </a:r>
            <a:endParaRPr lang="ru-RU" dirty="0"/>
          </a:p>
          <a:p>
            <a:pPr algn="ctr"/>
            <a:r>
              <a:rPr lang="ru-RU" sz="3200" b="1" i="1" dirty="0" smtClean="0"/>
              <a:t>при</a:t>
            </a:r>
            <a:r>
              <a:rPr lang="ru-RU" sz="3200" b="1" i="1" dirty="0"/>
              <a:t>  работе с текстом </a:t>
            </a:r>
            <a:r>
              <a:rPr lang="ru-RU" sz="3200" b="1" i="1" dirty="0" smtClean="0"/>
              <a:t>:</a:t>
            </a:r>
          </a:p>
          <a:p>
            <a:r>
              <a:rPr lang="ru-RU" dirty="0" smtClean="0"/>
              <a:t> </a:t>
            </a:r>
            <a:r>
              <a:rPr lang="ru-RU" sz="2800" dirty="0"/>
              <a:t>«Прочитай текст, найди и исправь в нем ошибки</a:t>
            </a:r>
            <a:r>
              <a:rPr lang="ru-RU" sz="2800" dirty="0" smtClean="0"/>
              <a:t>»,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«Оцените следующие суждения», </a:t>
            </a:r>
            <a:endParaRPr lang="ru-RU" sz="2800" dirty="0" smtClean="0"/>
          </a:p>
          <a:p>
            <a:r>
              <a:rPr lang="ru-RU" sz="2800" dirty="0" smtClean="0"/>
              <a:t>«</a:t>
            </a:r>
            <a:r>
              <a:rPr lang="ru-RU" sz="2800" dirty="0"/>
              <a:t>Найдите правильный ответ и объясните, почему он правильный, а другие ответы неправильные и др.</a:t>
            </a:r>
          </a:p>
          <a:p>
            <a:r>
              <a:rPr lang="ru-RU" sz="2800" dirty="0" smtClean="0"/>
              <a:t>вопросы </a:t>
            </a:r>
            <a:r>
              <a:rPr lang="ru-RU" sz="2800" dirty="0"/>
              <a:t>«Почему</a:t>
            </a:r>
            <a:r>
              <a:rPr lang="ru-RU" sz="2800" dirty="0" smtClean="0"/>
              <a:t>?» (</a:t>
            </a:r>
            <a:r>
              <a:rPr lang="ru-RU" sz="2800" dirty="0"/>
              <a:t>например, «Почему  у </a:t>
            </a:r>
            <a:r>
              <a:rPr lang="ru-RU" sz="2800" dirty="0" smtClean="0"/>
              <a:t>кувшинки устьица  </a:t>
            </a:r>
            <a:r>
              <a:rPr lang="ru-RU" sz="2800" dirty="0"/>
              <a:t>– на верхней стороне, а у злаковых растений – на обеих сторонах листьев?»).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anya\Desktop\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2860"/>
            <a:ext cx="9113722" cy="688086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3528" y="0"/>
            <a:ext cx="8568952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/>
              <a:t>Например: найдите в стихах биологические </a:t>
            </a:r>
            <a:r>
              <a:rPr lang="ru-RU" sz="2400" b="1" i="1" dirty="0" smtClean="0"/>
              <a:t>неточности</a:t>
            </a:r>
            <a:r>
              <a:rPr lang="ru-RU" sz="2400" b="1" i="1" dirty="0"/>
              <a:t> объясните, </a:t>
            </a:r>
            <a:r>
              <a:rPr lang="ru-RU" sz="2400" b="1" i="1" dirty="0" smtClean="0"/>
              <a:t>в чем ошибка</a:t>
            </a:r>
            <a:endParaRPr lang="ru-RU" sz="2400" b="1" i="1" dirty="0"/>
          </a:p>
          <a:p>
            <a:r>
              <a:rPr lang="ru-RU" sz="2400" dirty="0"/>
              <a:t>А) </a:t>
            </a:r>
            <a:r>
              <a:rPr lang="ru-RU" sz="2400" i="1" dirty="0"/>
              <a:t>С. Я. Маршак.</a:t>
            </a:r>
            <a:endParaRPr lang="ru-RU" sz="2400" dirty="0"/>
          </a:p>
          <a:p>
            <a:r>
              <a:rPr lang="ru-RU" sz="2400" dirty="0"/>
              <a:t>А эта весёлая птица-синица,</a:t>
            </a:r>
          </a:p>
          <a:p>
            <a:r>
              <a:rPr lang="ru-RU" sz="2400" dirty="0"/>
              <a:t>Которая часто ворует пшеницу,</a:t>
            </a:r>
          </a:p>
          <a:p>
            <a:r>
              <a:rPr lang="ru-RU" sz="2400" dirty="0"/>
              <a:t>Которая в тёмном чулане хранится</a:t>
            </a:r>
            <a:endParaRPr lang="ru-RU" sz="2400" b="1" dirty="0"/>
          </a:p>
          <a:p>
            <a:r>
              <a:rPr lang="ru-RU" sz="2400" dirty="0"/>
              <a:t>В доме, который построил Джек.</a:t>
            </a:r>
          </a:p>
          <a:p>
            <a:r>
              <a:rPr lang="ru-RU" sz="2400" dirty="0"/>
              <a:t> </a:t>
            </a:r>
          </a:p>
          <a:p>
            <a:r>
              <a:rPr lang="ru-RU" sz="2400" dirty="0"/>
              <a:t>Б</a:t>
            </a:r>
            <a:r>
              <a:rPr lang="ru-RU" sz="2400" i="1" dirty="0"/>
              <a:t>) С. Есенин:</a:t>
            </a:r>
            <a:endParaRPr lang="ru-RU" sz="2400" dirty="0"/>
          </a:p>
          <a:p>
            <a:r>
              <a:rPr lang="ru-RU" sz="2400" dirty="0"/>
              <a:t>Выткался над озером</a:t>
            </a:r>
          </a:p>
          <a:p>
            <a:r>
              <a:rPr lang="ru-RU" sz="2400" dirty="0"/>
              <a:t>алый цвет зари,</a:t>
            </a:r>
          </a:p>
          <a:p>
            <a:r>
              <a:rPr lang="ru-RU" sz="2400" dirty="0"/>
              <a:t>На бору со звоном</a:t>
            </a:r>
          </a:p>
          <a:p>
            <a:r>
              <a:rPr lang="ru-RU" sz="2400" dirty="0"/>
              <a:t>плачут глухари.</a:t>
            </a:r>
          </a:p>
          <a:p>
            <a:r>
              <a:rPr lang="ru-RU" sz="2400" dirty="0"/>
              <a:t>Где-то плачет иволга,</a:t>
            </a:r>
          </a:p>
          <a:p>
            <a:r>
              <a:rPr lang="ru-RU" sz="2400" dirty="0" err="1"/>
              <a:t>схоронясь</a:t>
            </a:r>
            <a:r>
              <a:rPr lang="ru-RU" sz="2400" dirty="0"/>
              <a:t> в дупло,</a:t>
            </a:r>
          </a:p>
          <a:p>
            <a:r>
              <a:rPr lang="ru-RU" sz="2400" dirty="0"/>
              <a:t>Только мне не плачется-</a:t>
            </a:r>
          </a:p>
          <a:p>
            <a:r>
              <a:rPr lang="ru-RU" sz="2400" dirty="0"/>
              <a:t>на душе светло.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464646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289</Words>
  <Application>Microsoft Office PowerPoint</Application>
  <PresentationFormat>Экран (4:3)</PresentationFormat>
  <Paragraphs>94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Tanya</dc:creator>
  <cp:lastModifiedBy>уц22</cp:lastModifiedBy>
  <cp:revision>9</cp:revision>
  <dcterms:created xsi:type="dcterms:W3CDTF">2016-10-31T13:28:12Z</dcterms:created>
  <dcterms:modified xsi:type="dcterms:W3CDTF">2017-02-03T01:51:48Z</dcterms:modified>
</cp:coreProperties>
</file>