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4A45-7B19-4BE1-B167-1E9EF1CE654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B4E8-E71B-450C-ABD8-A4F91DC2F5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476672"/>
            <a:ext cx="7272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/>
              <a:t>Контрольно-оценочная деятельность </a:t>
            </a:r>
            <a:endParaRPr lang="ru-RU" sz="6000" b="1" i="1" dirty="0" smtClean="0"/>
          </a:p>
          <a:p>
            <a:pPr algn="ctr"/>
            <a:r>
              <a:rPr lang="ru-RU" sz="6000" b="1" i="1" dirty="0" smtClean="0"/>
              <a:t>на </a:t>
            </a:r>
          </a:p>
          <a:p>
            <a:pPr algn="ctr"/>
            <a:r>
              <a:rPr lang="ru-RU" sz="6000" b="1" i="1" dirty="0" smtClean="0"/>
              <a:t>уроках </a:t>
            </a:r>
            <a:r>
              <a:rPr lang="ru-RU" sz="6000" b="1" i="1" dirty="0"/>
              <a:t>биологии</a:t>
            </a:r>
            <a:endParaRPr lang="ru-RU" sz="6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9552" y="548680"/>
            <a:ext cx="82809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Что здесь лишнее? Дайте по 2  разных ответа.</a:t>
            </a:r>
          </a:p>
          <a:p>
            <a:pPr algn="ctr"/>
            <a:r>
              <a:rPr lang="ru-RU" sz="2800" b="1" i="1" dirty="0"/>
              <a:t>Ответы обоснуйте</a:t>
            </a:r>
            <a:r>
              <a:rPr lang="ru-RU" sz="2800" b="1" i="1" dirty="0" smtClean="0"/>
              <a:t>.</a:t>
            </a:r>
          </a:p>
          <a:p>
            <a:pPr algn="ctr"/>
            <a:endParaRPr lang="ru-RU" sz="2800" b="1" i="1" dirty="0"/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печёночный сосальщик, свиной цепень, медицинская пиявка, белая </a:t>
            </a:r>
            <a:r>
              <a:rPr lang="ru-RU" sz="3200" dirty="0" err="1"/>
              <a:t>планария</a:t>
            </a:r>
            <a:endParaRPr lang="ru-RU" sz="3200" dirty="0"/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человеческая аскарида, свиной цепень, медицинская пиявка, </a:t>
            </a:r>
            <a:r>
              <a:rPr lang="ru-RU" sz="3200" dirty="0" err="1"/>
              <a:t>нереис</a:t>
            </a:r>
            <a:endParaRPr lang="ru-RU" sz="3200" dirty="0"/>
          </a:p>
          <a:p>
            <a:pPr lvl="0">
              <a:buFont typeface="Arial" pitchFamily="34" charset="0"/>
              <a:buChar char="•"/>
            </a:pPr>
            <a:r>
              <a:rPr lang="ru-RU" sz="3200" dirty="0"/>
              <a:t>пескожил, белая </a:t>
            </a:r>
            <a:r>
              <a:rPr lang="ru-RU" sz="3200" dirty="0" err="1"/>
              <a:t>планария</a:t>
            </a:r>
            <a:r>
              <a:rPr lang="ru-RU" sz="3200" dirty="0"/>
              <a:t>, ложноконская пиявка, дождевой червь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620688"/>
            <a:ext cx="784887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/>
              <a:t>основные </a:t>
            </a:r>
            <a:r>
              <a:rPr lang="ru-RU" sz="6000" b="1" i="1" dirty="0"/>
              <a:t>этапы: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/>
              <a:t>Постановка цели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/>
              <a:t>Выработка критериев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/>
              <a:t>Организация учебной деятельности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/>
              <a:t>Оценка</a:t>
            </a:r>
          </a:p>
          <a:p>
            <a:pPr lvl="0">
              <a:buFont typeface="Arial" pitchFamily="34" charset="0"/>
              <a:buChar char="•"/>
            </a:pPr>
            <a:r>
              <a:rPr lang="ru-RU" sz="4000" dirty="0"/>
              <a:t>Отметка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260648"/>
            <a:ext cx="87849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На </a:t>
            </a:r>
            <a:r>
              <a:rPr lang="en-US" sz="3600" b="1" i="1" dirty="0" smtClean="0"/>
              <a:t>I</a:t>
            </a:r>
            <a:r>
              <a:rPr lang="ru-RU" sz="3600" b="1" i="1" dirty="0" smtClean="0"/>
              <a:t> этапе</a:t>
            </a:r>
          </a:p>
          <a:p>
            <a:pPr algn="ctr"/>
            <a:r>
              <a:rPr lang="ru-RU" sz="2400" dirty="0"/>
              <a:t>зачем я этому учу? Что мои ученики уже знают по этой теме? Куда направляемся и чего хотим достигнуть?</a:t>
            </a:r>
            <a:r>
              <a:rPr lang="ru-RU" sz="5400" dirty="0"/>
              <a:t> </a:t>
            </a:r>
            <a:endParaRPr lang="ru-RU" sz="5400" dirty="0" smtClean="0"/>
          </a:p>
          <a:p>
            <a:pPr algn="ctr"/>
            <a:r>
              <a:rPr lang="en-US" sz="5400" b="1" i="1" dirty="0" smtClean="0"/>
              <a:t> </a:t>
            </a:r>
            <a:endParaRPr lang="ru-RU" sz="5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2060849"/>
          <a:ext cx="8496944" cy="4826469"/>
        </p:xfrm>
        <a:graphic>
          <a:graphicData uri="http://schemas.openxmlformats.org/drawingml/2006/table">
            <a:tbl>
              <a:tblPr/>
              <a:tblGrid>
                <a:gridCol w="4287449"/>
                <a:gridCol w="4209495"/>
              </a:tblGrid>
              <a:tr h="340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Цели урока (результаты)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Цель ученика (результат)</a:t>
                      </a:r>
                      <a:endParaRPr lang="ru-RU" sz="20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6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После урока учащиеся будут: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Знать об особенностях строения бактерий, их роли в природе и жизни человека.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Уметь распознавать   представителей разных групп организмов.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Знать характерные признаки бактерий, их отличие от других организмов.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Уметь раскрывать особенности строения, питания и распространения бактерий в природе.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После урока я буду знать как устроены, где живут и для чего нужны бактерии.</a:t>
                      </a:r>
                      <a:endParaRPr lang="ru-RU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88640"/>
            <a:ext cx="84969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/>
              <a:t> </a:t>
            </a:r>
            <a:r>
              <a:rPr lang="ru-RU" sz="3200" b="1" i="1" dirty="0" smtClean="0"/>
              <a:t>приемы предварительного</a:t>
            </a:r>
            <a:r>
              <a:rPr lang="ru-RU" sz="3200" b="1" i="1" dirty="0"/>
              <a:t> контроля </a:t>
            </a:r>
            <a:r>
              <a:rPr lang="ru-RU" sz="3200" b="1" i="1" dirty="0" smtClean="0"/>
              <a:t>:</a:t>
            </a:r>
          </a:p>
          <a:p>
            <a:r>
              <a:rPr lang="ru-RU" sz="2600" dirty="0" smtClean="0"/>
              <a:t>- «Мозговой штурм» (Что вы уж знаете по данной теме?)</a:t>
            </a:r>
          </a:p>
          <a:p>
            <a:r>
              <a:rPr lang="ru-RU" sz="2600" dirty="0" smtClean="0"/>
              <a:t>- «Белые пятна» (включает в себя серию вопросов в зависимости от ситуации на уроке: Что бы вы хотели узнать по данной теме? Сможете ли вы выполнить задание? С какими трудностями вы можете столкнуться? В чем именно заключается трудность? и др.)</a:t>
            </a:r>
          </a:p>
          <a:p>
            <a:r>
              <a:rPr lang="ru-RU" sz="2600" dirty="0" smtClean="0"/>
              <a:t>- «Маршрутный лист» (Составьте план работы. Какие вопросы необходимо рассмотреть? С чего лучше начать и почему? Что для этого необходимо «взять с собой в дорогу»? и др.)</a:t>
            </a:r>
          </a:p>
          <a:p>
            <a:r>
              <a:rPr lang="ru-RU" sz="2600" dirty="0" smtClean="0"/>
              <a:t>- «Ошибкам – нет!» (На что обратить внимание? Какого рода ошибки я могу допустить? Нужна ли мне помощь и какая? и т.д.)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8" y="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62068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Процессуальный контроль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556792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6 класс </a:t>
            </a:r>
            <a:r>
              <a:rPr lang="ru-RU" sz="3200" dirty="0"/>
              <a:t>«Строение цветка» </a:t>
            </a:r>
            <a:endParaRPr lang="ru-RU" sz="3200" dirty="0" smtClean="0"/>
          </a:p>
          <a:p>
            <a:pPr algn="ctr"/>
            <a:r>
              <a:rPr lang="ru-RU" sz="3200" dirty="0" smtClean="0"/>
              <a:t>задание</a:t>
            </a:r>
            <a:r>
              <a:rPr lang="ru-RU" sz="3200" dirty="0"/>
              <a:t>: «Используя предложенный текст, подпишите на рисунке части цветка». </a:t>
            </a:r>
            <a:endParaRPr lang="ru-RU" sz="3200" dirty="0" smtClean="0"/>
          </a:p>
          <a:p>
            <a:endParaRPr lang="ru-RU" sz="3200" dirty="0"/>
          </a:p>
          <a:p>
            <a:pPr algn="ctr"/>
            <a:r>
              <a:rPr lang="ru-RU" sz="3200" dirty="0" smtClean="0"/>
              <a:t>После чего сверяются  свои работу с эталоном и заносятся  заработанные баллы в оценочный лист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620688"/>
            <a:ext cx="79928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Тема урока  </a:t>
            </a:r>
            <a:r>
              <a:rPr lang="ru-RU" sz="2400" b="1" i="1" dirty="0"/>
              <a:t>в 6 классе «Рост и развитие растений</a:t>
            </a:r>
            <a:r>
              <a:rPr lang="ru-RU" sz="2400" b="1" i="1" dirty="0" smtClean="0"/>
              <a:t>»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sz="2400" dirty="0"/>
              <a:t>класс получает  задание: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Каждый участник группы выбирает свою тему;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Соберитесь в новые группы по выбранным темам;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Прочитайте текст и перескажите его друг другу;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Вернитесь в свои группы, поделитесь знаниями со своей группой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Оцените работу друг друга по следующим критериям: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400" dirty="0"/>
              <a:t>Доступность изложения 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400" dirty="0"/>
              <a:t>Грамотность (отсутствие ошибок)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400" dirty="0"/>
              <a:t>Четкость, хорошая речь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400" dirty="0"/>
              <a:t>Полный объем</a:t>
            </a:r>
          </a:p>
          <a:p>
            <a:pPr lvl="0" algn="ctr">
              <a:buFont typeface="Arial" pitchFamily="34" charset="0"/>
              <a:buChar char="•"/>
            </a:pPr>
            <a:r>
              <a:rPr lang="ru-RU" sz="2400" dirty="0"/>
              <a:t>Понимание излагаемого  материала</a:t>
            </a:r>
          </a:p>
          <a:p>
            <a:r>
              <a:rPr lang="ru-RU" sz="2400" i="1" dirty="0"/>
              <a:t>(Пример: Иванова 1+1+0+0+1=3 балла)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88640"/>
            <a:ext cx="8568952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карточка самооценки при </a:t>
            </a:r>
            <a:r>
              <a:rPr lang="ru-RU" sz="2800" b="1" i="1" dirty="0"/>
              <a:t>изучении темы «Царство грибов</a:t>
            </a:r>
            <a:r>
              <a:rPr lang="ru-RU" sz="2800" b="1" i="1" dirty="0" smtClean="0"/>
              <a:t>»</a:t>
            </a:r>
            <a:r>
              <a:rPr lang="ru-RU" sz="2400" b="1" dirty="0" smtClean="0"/>
              <a:t>                                                       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                                                                  Самооценка «+»/«-»</a:t>
            </a:r>
            <a:endParaRPr lang="ru-RU" sz="2400" dirty="0"/>
          </a:p>
          <a:p>
            <a:r>
              <a:rPr lang="ru-RU" sz="2400" b="1" dirty="0"/>
              <a:t>Планируемые </a:t>
            </a:r>
            <a:r>
              <a:rPr lang="ru-RU" sz="2400" b="1" dirty="0" smtClean="0"/>
              <a:t>результаты           В начале урока   В конце урока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endParaRPr lang="ru-RU" sz="2400" dirty="0"/>
          </a:p>
          <a:p>
            <a:r>
              <a:rPr lang="ru-RU" sz="2400" b="1" u="sng" dirty="0" smtClean="0"/>
              <a:t>Знаю</a:t>
            </a:r>
            <a:r>
              <a:rPr lang="ru-RU" sz="2400" b="1" u="sng" dirty="0"/>
              <a:t>:</a:t>
            </a:r>
          </a:p>
          <a:p>
            <a:r>
              <a:rPr lang="ru-RU" sz="2400" dirty="0"/>
              <a:t>Особенности внешнего строения грибов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Классификацию грибов: шляпочные, паразитические, плесневые грибы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Тип питания грибов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Тип размножения грибов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Условия жизнедеятельности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b="1" u="sng" dirty="0"/>
              <a:t>Умею:</a:t>
            </a:r>
          </a:p>
          <a:p>
            <a:r>
              <a:rPr lang="ru-RU" sz="2400" dirty="0"/>
              <a:t>Различать изученные объекты на таблицах и муляжах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Объяснять роль грибов в природе и жизни человека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Использовать дополнительные источники информации для выполнения учебной задачи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1520" y="188640"/>
            <a:ext cx="842493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приемы </a:t>
            </a:r>
            <a:r>
              <a:rPr lang="ru-RU" sz="3200" b="1" i="1" dirty="0"/>
              <a:t>итогового контроля</a:t>
            </a:r>
            <a:r>
              <a:rPr lang="ru-RU" sz="3200" b="1" i="1" dirty="0" smtClean="0"/>
              <a:t> </a:t>
            </a:r>
          </a:p>
          <a:p>
            <a:r>
              <a:rPr lang="ru-RU" sz="2800" dirty="0" smtClean="0"/>
              <a:t>«</a:t>
            </a:r>
            <a:r>
              <a:rPr lang="ru-RU" sz="2800" dirty="0"/>
              <a:t>Горячий стул»,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Незаконченные предложения</a:t>
            </a:r>
            <a:r>
              <a:rPr lang="ru-RU" sz="2800" dirty="0" smtClean="0"/>
              <a:t>»,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«Оценочные листы</a:t>
            </a:r>
            <a:r>
              <a:rPr lang="ru-RU" sz="2800" dirty="0" smtClean="0"/>
              <a:t>»</a:t>
            </a:r>
          </a:p>
          <a:p>
            <a:r>
              <a:rPr lang="ru-RU" sz="2800" dirty="0" smtClean="0"/>
              <a:t>«</a:t>
            </a:r>
            <a:r>
              <a:rPr lang="ru-RU" sz="2800" dirty="0"/>
              <a:t>Эссе</a:t>
            </a:r>
            <a:r>
              <a:rPr lang="ru-RU" sz="2800" dirty="0" smtClean="0"/>
              <a:t>»,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«Рецензия»,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Составь рассказ по ключевым словам» и т.д</a:t>
            </a:r>
            <a:r>
              <a:rPr lang="ru-RU" sz="2800" dirty="0" smtClean="0"/>
              <a:t>.</a:t>
            </a:r>
            <a:endParaRPr lang="ru-RU" dirty="0"/>
          </a:p>
          <a:p>
            <a:pPr algn="ctr"/>
            <a:r>
              <a:rPr lang="ru-RU" sz="3200" b="1" i="1" dirty="0" smtClean="0"/>
              <a:t>при</a:t>
            </a:r>
            <a:r>
              <a:rPr lang="ru-RU" sz="3200" b="1" i="1" dirty="0"/>
              <a:t>  работе с текстом </a:t>
            </a:r>
            <a:r>
              <a:rPr lang="ru-RU" sz="3200" b="1" i="1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sz="2800" dirty="0"/>
              <a:t>«Прочитай текст, найди и исправь в нем ошибки</a:t>
            </a:r>
            <a:r>
              <a:rPr lang="ru-RU" sz="2800" dirty="0" smtClean="0"/>
              <a:t>»,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«Оцените следующие суждения», </a:t>
            </a:r>
            <a:endParaRPr lang="ru-RU" sz="2800" dirty="0" smtClean="0"/>
          </a:p>
          <a:p>
            <a:r>
              <a:rPr lang="ru-RU" sz="2800" dirty="0" smtClean="0"/>
              <a:t>«</a:t>
            </a:r>
            <a:r>
              <a:rPr lang="ru-RU" sz="2800" dirty="0"/>
              <a:t>Найдите правильный ответ и объясните, почему он правильный, а другие ответы неправильные и др.</a:t>
            </a:r>
          </a:p>
          <a:p>
            <a:r>
              <a:rPr lang="ru-RU" sz="2800" dirty="0" smtClean="0"/>
              <a:t>вопросы </a:t>
            </a:r>
            <a:r>
              <a:rPr lang="ru-RU" sz="2800" dirty="0"/>
              <a:t>«Почему</a:t>
            </a:r>
            <a:r>
              <a:rPr lang="ru-RU" sz="2800" dirty="0" smtClean="0"/>
              <a:t>?» (</a:t>
            </a:r>
            <a:r>
              <a:rPr lang="ru-RU" sz="2800" dirty="0"/>
              <a:t>например, «Почему  у </a:t>
            </a:r>
            <a:r>
              <a:rPr lang="ru-RU" sz="2800" dirty="0" smtClean="0"/>
              <a:t>кувшинки устьица  </a:t>
            </a:r>
            <a:r>
              <a:rPr lang="ru-RU" sz="2800" dirty="0"/>
              <a:t>– на верхней стороне, а у злаковых растений – на обеих сторонах листьев?»).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"/>
            <a:ext cx="9113722" cy="6880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0"/>
            <a:ext cx="856895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Например: найдите в стихах биологические </a:t>
            </a:r>
            <a:r>
              <a:rPr lang="ru-RU" sz="2400" b="1" i="1" dirty="0" smtClean="0"/>
              <a:t>неточности</a:t>
            </a:r>
            <a:r>
              <a:rPr lang="ru-RU" sz="2400" b="1" i="1" dirty="0"/>
              <a:t> объясните, </a:t>
            </a:r>
            <a:r>
              <a:rPr lang="ru-RU" sz="2400" b="1" i="1" dirty="0" smtClean="0"/>
              <a:t>в чем ошибка</a:t>
            </a:r>
            <a:endParaRPr lang="ru-RU" sz="2400" b="1" i="1" dirty="0"/>
          </a:p>
          <a:p>
            <a:r>
              <a:rPr lang="ru-RU" sz="2400" dirty="0"/>
              <a:t>А) </a:t>
            </a:r>
            <a:r>
              <a:rPr lang="ru-RU" sz="2400" i="1" dirty="0"/>
              <a:t>С. Я. Маршак.</a:t>
            </a:r>
            <a:endParaRPr lang="ru-RU" sz="2400" dirty="0"/>
          </a:p>
          <a:p>
            <a:r>
              <a:rPr lang="ru-RU" sz="2400" dirty="0"/>
              <a:t>А эта весёлая птица-синица,</a:t>
            </a:r>
          </a:p>
          <a:p>
            <a:r>
              <a:rPr lang="ru-RU" sz="2400" dirty="0"/>
              <a:t>Которая часто ворует пшеницу,</a:t>
            </a:r>
          </a:p>
          <a:p>
            <a:r>
              <a:rPr lang="ru-RU" sz="2400" dirty="0"/>
              <a:t>Которая в тёмном чулане хранится</a:t>
            </a:r>
            <a:endParaRPr lang="ru-RU" sz="2400" b="1" dirty="0"/>
          </a:p>
          <a:p>
            <a:r>
              <a:rPr lang="ru-RU" sz="2400" dirty="0"/>
              <a:t>В доме, который построил Джек.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Б</a:t>
            </a:r>
            <a:r>
              <a:rPr lang="ru-RU" sz="2400" i="1" dirty="0"/>
              <a:t>) С. Есенин:</a:t>
            </a:r>
            <a:endParaRPr lang="ru-RU" sz="2400" dirty="0"/>
          </a:p>
          <a:p>
            <a:r>
              <a:rPr lang="ru-RU" sz="2400" dirty="0"/>
              <a:t>Выткался над озером</a:t>
            </a:r>
          </a:p>
          <a:p>
            <a:r>
              <a:rPr lang="ru-RU" sz="2400" dirty="0"/>
              <a:t>алый цвет зари,</a:t>
            </a:r>
          </a:p>
          <a:p>
            <a:r>
              <a:rPr lang="ru-RU" sz="2400" dirty="0"/>
              <a:t>На бору со звоном</a:t>
            </a:r>
          </a:p>
          <a:p>
            <a:r>
              <a:rPr lang="ru-RU" sz="2400" dirty="0"/>
              <a:t>плачут глухари.</a:t>
            </a:r>
          </a:p>
          <a:p>
            <a:r>
              <a:rPr lang="ru-RU" sz="2400" dirty="0"/>
              <a:t>Где-то плачет иволга,</a:t>
            </a:r>
          </a:p>
          <a:p>
            <a:r>
              <a:rPr lang="ru-RU" sz="2400" dirty="0" err="1"/>
              <a:t>схоронясь</a:t>
            </a:r>
            <a:r>
              <a:rPr lang="ru-RU" sz="2400" dirty="0"/>
              <a:t> в дупло,</a:t>
            </a:r>
          </a:p>
          <a:p>
            <a:r>
              <a:rPr lang="ru-RU" sz="2400" dirty="0"/>
              <a:t>Только мне не плачется-</a:t>
            </a:r>
          </a:p>
          <a:p>
            <a:r>
              <a:rPr lang="ru-RU" sz="2400" dirty="0"/>
              <a:t>на душе светло.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289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уц22</cp:lastModifiedBy>
  <cp:revision>9</cp:revision>
  <dcterms:created xsi:type="dcterms:W3CDTF">2016-10-31T13:28:12Z</dcterms:created>
  <dcterms:modified xsi:type="dcterms:W3CDTF">2017-02-03T01:51:48Z</dcterms:modified>
</cp:coreProperties>
</file>